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313" r:id="rId3"/>
    <p:sldId id="315" r:id="rId4"/>
    <p:sldId id="314" r:id="rId5"/>
    <p:sldId id="257" r:id="rId6"/>
    <p:sldId id="258" r:id="rId7"/>
    <p:sldId id="259" r:id="rId8"/>
    <p:sldId id="260" r:id="rId9"/>
    <p:sldId id="261" r:id="rId10"/>
    <p:sldId id="265" r:id="rId11"/>
    <p:sldId id="268" r:id="rId12"/>
    <p:sldId id="269" r:id="rId13"/>
    <p:sldId id="271" r:id="rId14"/>
    <p:sldId id="272" r:id="rId15"/>
    <p:sldId id="273" r:id="rId16"/>
    <p:sldId id="262" r:id="rId17"/>
    <p:sldId id="263" r:id="rId18"/>
    <p:sldId id="264" r:id="rId19"/>
    <p:sldId id="266" r:id="rId20"/>
    <p:sldId id="267" r:id="rId21"/>
    <p:sldId id="274" r:id="rId22"/>
    <p:sldId id="279" r:id="rId23"/>
    <p:sldId id="275" r:id="rId24"/>
    <p:sldId id="276" r:id="rId25"/>
    <p:sldId id="277" r:id="rId26"/>
    <p:sldId id="278" r:id="rId27"/>
    <p:sldId id="280" r:id="rId28"/>
    <p:sldId id="281" r:id="rId29"/>
    <p:sldId id="282" r:id="rId30"/>
    <p:sldId id="283" r:id="rId31"/>
    <p:sldId id="284" r:id="rId32"/>
    <p:sldId id="285" r:id="rId33"/>
    <p:sldId id="286" r:id="rId34"/>
    <p:sldId id="287" r:id="rId35"/>
    <p:sldId id="289" r:id="rId36"/>
    <p:sldId id="288"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11" r:id="rId50"/>
    <p:sldId id="302" r:id="rId51"/>
    <p:sldId id="312" r:id="rId52"/>
    <p:sldId id="303" r:id="rId53"/>
    <p:sldId id="304" r:id="rId54"/>
    <p:sldId id="305" r:id="rId55"/>
    <p:sldId id="316" r:id="rId56"/>
    <p:sldId id="306" r:id="rId57"/>
    <p:sldId id="307" r:id="rId58"/>
    <p:sldId id="308" r:id="rId59"/>
    <p:sldId id="309" r:id="rId60"/>
    <p:sldId id="31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2" autoAdjust="0"/>
    <p:restoredTop sz="94660"/>
  </p:normalViewPr>
  <p:slideViewPr>
    <p:cSldViewPr snapToGrid="0">
      <p:cViewPr varScale="1">
        <p:scale>
          <a:sx n="116" d="100"/>
          <a:sy n="116" d="100"/>
        </p:scale>
        <p:origin x="246"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2/21/2024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2/21/2024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134872"/>
            <a:ext cx="10608816" cy="369332"/>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9" y="1711577"/>
            <a:ext cx="10264806" cy="2031325"/>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endParaRPr lang="de-DE"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dirty="0" err="1"/>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endParaRPr lang="en-US" altLang="zh-CN" dirty="0"/>
          </a:p>
          <a:p>
            <a:r>
              <a:rPr lang="zh-CN" altLang="en-US" dirty="0"/>
              <a:t>算法的时间复杂度，也就是算法的时间量度，记作：</a:t>
            </a:r>
            <a:r>
              <a:rPr lang="en-US" altLang="zh-CN" dirty="0"/>
              <a:t>T(n)=O(f(n))</a:t>
            </a:r>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的增长率相同，称作算法的渐近时间复杂度，简称为时间复杂度。其中</a:t>
            </a:r>
            <a:r>
              <a:rPr lang="en-US" altLang="zh-CN" dirty="0"/>
              <a:t>f(n)</a:t>
            </a:r>
            <a:r>
              <a:rPr lang="zh-CN" altLang="en-US" dirty="0"/>
              <a:t>是问题规模</a:t>
            </a:r>
            <a:r>
              <a:rPr lang="en-US" altLang="zh-CN" dirty="0"/>
              <a:t>n</a:t>
            </a:r>
            <a:r>
              <a:rPr lang="zh-CN" altLang="en-US" dirty="0"/>
              <a:t>的某个函数。</a:t>
            </a:r>
            <a:r>
              <a:rPr lang="de-DE" altLang="zh-CN" dirty="0">
                <a:sym typeface="Wingdings" panose="05000000000000000000" pitchFamily="2" charset="2"/>
              </a:rPr>
              <a:t> 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en-US" dirty="0"/>
          </a:p>
        </p:txBody>
      </p:sp>
      <p:sp>
        <p:nvSpPr>
          <p:cNvPr id="9" name="Textfeld 8">
            <a:extLst>
              <a:ext uri="{FF2B5EF4-FFF2-40B4-BE49-F238E27FC236}">
                <a16:creationId xmlns:a16="http://schemas.microsoft.com/office/drawing/2014/main" id="{3D40FD73-3D06-0872-17BD-4F2803A21760}"/>
              </a:ext>
            </a:extLst>
          </p:cNvPr>
          <p:cNvSpPr txBox="1"/>
          <p:nvPr/>
        </p:nvSpPr>
        <p:spPr>
          <a:xfrm>
            <a:off x="346229" y="3709047"/>
            <a:ext cx="8675703" cy="369332"/>
          </a:xfrm>
          <a:prstGeom prst="rect">
            <a:avLst/>
          </a:prstGeom>
          <a:noFill/>
        </p:spPr>
        <p:txBody>
          <a:bodyPr wrap="square">
            <a:spAutoFit/>
          </a:bodyPr>
          <a:lstStyle/>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p:txBody>
      </p:sp>
      <p:sp>
        <p:nvSpPr>
          <p:cNvPr id="4" name="Textfeld 3">
            <a:extLst>
              <a:ext uri="{FF2B5EF4-FFF2-40B4-BE49-F238E27FC236}">
                <a16:creationId xmlns:a16="http://schemas.microsoft.com/office/drawing/2014/main" id="{92E07056-DF0D-A2B1-227F-2B1F1E1E056A}"/>
              </a:ext>
            </a:extLst>
          </p:cNvPr>
          <p:cNvSpPr txBox="1"/>
          <p:nvPr/>
        </p:nvSpPr>
        <p:spPr>
          <a:xfrm>
            <a:off x="346229" y="5111913"/>
            <a:ext cx="6103398" cy="369332"/>
          </a:xfrm>
          <a:prstGeom prst="rect">
            <a:avLst/>
          </a:prstGeom>
          <a:noFill/>
        </p:spPr>
        <p:txBody>
          <a:bodyPr wrap="square">
            <a:spAutoFit/>
          </a:bodyPr>
          <a:lstStyle/>
          <a:p>
            <a:r>
              <a:rPr lang="en-US" dirty="0" err="1"/>
              <a:t>分析算法的复杂度，关键就是要分析循环结构的运行情况</a:t>
            </a: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96630" y="4622741"/>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71743" y="4637038"/>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849075" y="4617975"/>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a:t>
            </a:r>
            <a:endParaRPr lang="de-DE" altLang="zh-CN" dirty="0"/>
          </a:p>
          <a:p>
            <a:pPr marL="342900" indent="-342900">
              <a:buAutoNum type="arabicPeriod"/>
            </a:pPr>
            <a:r>
              <a:rPr lang="zh-CN" altLang="en-US" dirty="0"/>
              <a:t>线性阶</a:t>
            </a:r>
            <a:endParaRPr lang="de-DE" altLang="zh-CN" dirty="0"/>
          </a:p>
          <a:p>
            <a:pPr marL="342900" indent="-342900">
              <a:buAutoNum type="arabicPeriod"/>
            </a:pPr>
            <a:r>
              <a:rPr lang="zh-CN" altLang="en-US" dirty="0"/>
              <a:t>对数阶</a:t>
            </a:r>
            <a:endParaRPr lang="de-DE" altLang="zh-CN" dirty="0"/>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44604" y="3398512"/>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314966" y="3107122"/>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314966" y="4682143"/>
            <a:ext cx="2788801" cy="1699425"/>
          </a:xfrm>
          <a:prstGeom prst="rect">
            <a:avLst/>
          </a:prstGeom>
        </p:spPr>
      </p:pic>
    </p:spTree>
    <p:extLst>
      <p:ext uri="{BB962C8B-B14F-4D97-AF65-F5344CB8AC3E}">
        <p14:creationId xmlns:p14="http://schemas.microsoft.com/office/powerpoint/2010/main" val="307892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spTree>
    <p:extLst>
      <p:ext uri="{BB962C8B-B14F-4D97-AF65-F5344CB8AC3E}">
        <p14:creationId xmlns:p14="http://schemas.microsoft.com/office/powerpoint/2010/main" val="2545899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7" name="Textfeld 6">
            <a:extLst>
              <a:ext uri="{FF2B5EF4-FFF2-40B4-BE49-F238E27FC236}">
                <a16:creationId xmlns:a16="http://schemas.microsoft.com/office/drawing/2014/main" id="{D78CF057-A5B4-6B46-CF57-13F9CFA2F8F8}"/>
              </a:ext>
            </a:extLst>
          </p:cNvPr>
          <p:cNvSpPr txBox="1"/>
          <p:nvPr/>
        </p:nvSpPr>
        <p:spPr>
          <a:xfrm>
            <a:off x="351290" y="1854908"/>
            <a:ext cx="10789290" cy="5047536"/>
          </a:xfrm>
          <a:prstGeom prst="rect">
            <a:avLst/>
          </a:prstGeom>
          <a:noFill/>
        </p:spPr>
        <p:txBody>
          <a:bodyPr wrap="square">
            <a:spAutoFit/>
          </a:bodyPr>
          <a:lstStyle/>
          <a:p>
            <a:r>
              <a:rPr lang="zh-CN" altLang="en-US" sz="1400" dirty="0"/>
              <a:t>学习数据结构和算法对于计算机科学和软件工程领域的学习者和从业者来说是非常重要的，原因包括：</a:t>
            </a:r>
          </a:p>
          <a:p>
            <a:r>
              <a:rPr lang="en-US" altLang="zh-CN" sz="1400" b="1" dirty="0"/>
              <a:t>1. </a:t>
            </a:r>
            <a:r>
              <a:rPr lang="zh-CN" altLang="en-US" sz="1400" b="1" dirty="0"/>
              <a:t>提高问题解决能力</a:t>
            </a:r>
          </a:p>
          <a:p>
            <a:pPr lvl="1">
              <a:buFont typeface="Arial" panose="020B0604020202020204" pitchFamily="34" charset="0"/>
              <a:buChar char="•"/>
            </a:pPr>
            <a:r>
              <a:rPr lang="zh-CN" altLang="en-US" sz="1400" dirty="0"/>
              <a:t>数据结构和算法是解决问题的基础。它们提供了一种思考问题、设计解决方案的框架和工具。</a:t>
            </a:r>
          </a:p>
          <a:p>
            <a:pPr lvl="1">
              <a:buFont typeface="Arial" panose="020B0604020202020204" pitchFamily="34" charset="0"/>
              <a:buChar char="•"/>
            </a:pPr>
            <a:r>
              <a:rPr lang="zh-CN" altLang="en-US" sz="1400" dirty="0"/>
              <a:t>通过学习数据结构和算法，你可以更有效地解决各种编程和计算问题，提高自己的问题解决能力。</a:t>
            </a:r>
          </a:p>
          <a:p>
            <a:r>
              <a:rPr lang="en-US" altLang="zh-CN" sz="1400" b="1" dirty="0"/>
              <a:t>2. </a:t>
            </a:r>
            <a:r>
              <a:rPr lang="zh-CN" altLang="en-US" sz="1400" b="1" dirty="0"/>
              <a:t>理解程序性能</a:t>
            </a:r>
          </a:p>
          <a:p>
            <a:pPr lvl="1">
              <a:buFont typeface="Arial" panose="020B0604020202020204" pitchFamily="34" charset="0"/>
              <a:buChar char="•"/>
            </a:pPr>
            <a:r>
              <a:rPr lang="zh-CN" altLang="en-US" sz="1400" dirty="0"/>
              <a:t>数据结构和算法的选择直接影响程序的性能。一个合适的数据结构和算法可以使程序更高效。</a:t>
            </a:r>
          </a:p>
          <a:p>
            <a:pPr lvl="1">
              <a:buFont typeface="Arial" panose="020B0604020202020204" pitchFamily="34" charset="0"/>
              <a:buChar char="•"/>
            </a:pPr>
            <a:r>
              <a:rPr lang="zh-CN" altLang="en-US" sz="1400" dirty="0"/>
              <a:t>了解不同数据结构和算法的时间复杂度和空间复杂度，有助于优化程序，避免性能瓶颈。</a:t>
            </a:r>
          </a:p>
          <a:p>
            <a:r>
              <a:rPr lang="en-US" altLang="zh-CN" sz="1400" b="1" dirty="0"/>
              <a:t>3. </a:t>
            </a:r>
            <a:r>
              <a:rPr lang="zh-CN" altLang="en-US" sz="1400" b="1" dirty="0"/>
              <a:t>面试和求职</a:t>
            </a:r>
          </a:p>
          <a:p>
            <a:pPr lvl="1">
              <a:buFont typeface="Arial" panose="020B0604020202020204" pitchFamily="34" charset="0"/>
              <a:buChar char="•"/>
            </a:pPr>
            <a:r>
              <a:rPr lang="zh-CN" altLang="en-US" sz="1400" dirty="0"/>
              <a:t>在技术面试中，数据结构和算法是被经常问到的重要主题。熟悉这些内容可以帮助你在面试中更加自信和表现出色。</a:t>
            </a:r>
          </a:p>
          <a:p>
            <a:pPr lvl="1">
              <a:buFont typeface="Arial" panose="020B0604020202020204" pitchFamily="34" charset="0"/>
              <a:buChar char="•"/>
            </a:pPr>
            <a:r>
              <a:rPr lang="zh-CN" altLang="en-US" sz="1400" dirty="0"/>
              <a:t>许多公司在招聘时会考察应聘者对数据结构和算法的掌握程度，因为这些知识能够反映出一个人的编程能力和解决问题的能力。</a:t>
            </a:r>
          </a:p>
          <a:p>
            <a:r>
              <a:rPr lang="en-US" altLang="zh-CN" sz="1400" b="1" dirty="0"/>
              <a:t>4. </a:t>
            </a:r>
            <a:r>
              <a:rPr lang="zh-CN" altLang="en-US" sz="1400" b="1" dirty="0"/>
              <a:t>理解现有代码</a:t>
            </a:r>
          </a:p>
          <a:p>
            <a:pPr lvl="1">
              <a:buFont typeface="Arial" panose="020B0604020202020204" pitchFamily="34" charset="0"/>
              <a:buChar char="•"/>
            </a:pPr>
            <a:r>
              <a:rPr lang="zh-CN" altLang="en-US" sz="1400" dirty="0"/>
              <a:t>大多数现有的软件系统和框架都是基于复杂的数据结构和算法设计的。了解这些基础知识可以帮助你更好地理解和修改现有代码。</a:t>
            </a:r>
          </a:p>
          <a:p>
            <a:pPr lvl="1">
              <a:buFont typeface="Arial" panose="020B0604020202020204" pitchFamily="34" charset="0"/>
              <a:buChar char="•"/>
            </a:pPr>
            <a:r>
              <a:rPr lang="zh-CN" altLang="en-US" sz="1400" dirty="0"/>
              <a:t>当你阅读他人的代码时，对常见的数据结构和算法有所了解，可以让你更容易理解代码的意图和实现方式。</a:t>
            </a:r>
          </a:p>
          <a:p>
            <a:r>
              <a:rPr lang="en-US" altLang="zh-CN" sz="1400" b="1" dirty="0"/>
              <a:t>5. </a:t>
            </a:r>
            <a:r>
              <a:rPr lang="zh-CN" altLang="en-US" sz="1400" b="1" dirty="0"/>
              <a:t>提高代码质量</a:t>
            </a:r>
          </a:p>
          <a:p>
            <a:pPr lvl="1">
              <a:buFont typeface="Arial" panose="020B0604020202020204" pitchFamily="34" charset="0"/>
              <a:buChar char="•"/>
            </a:pPr>
            <a:r>
              <a:rPr lang="zh-CN" altLang="en-US" sz="1400" dirty="0"/>
              <a:t>使用正确的数据结构和算法可以使代码更加清晰、简洁和易于维护。</a:t>
            </a:r>
          </a:p>
          <a:p>
            <a:pPr lvl="1">
              <a:buFont typeface="Arial" panose="020B0604020202020204" pitchFamily="34" charset="0"/>
              <a:buChar char="•"/>
            </a:pPr>
            <a:r>
              <a:rPr lang="zh-CN" altLang="en-US" sz="1400" dirty="0"/>
              <a:t>通过学习数据结构和算法，你会了解到一些通用的设计模式和最佳实践，有助于编写高质量的代码。</a:t>
            </a:r>
          </a:p>
          <a:p>
            <a:r>
              <a:rPr lang="en-US" altLang="zh-CN" sz="1400" b="1" dirty="0"/>
              <a:t>6. </a:t>
            </a:r>
            <a:r>
              <a:rPr lang="zh-CN" altLang="en-US" sz="1400" b="1" dirty="0"/>
              <a:t>跨学科应用</a:t>
            </a:r>
          </a:p>
          <a:p>
            <a:pPr lvl="1">
              <a:buFont typeface="Arial" panose="020B0604020202020204" pitchFamily="34" charset="0"/>
              <a:buChar char="•"/>
            </a:pPr>
            <a:r>
              <a:rPr lang="zh-CN" altLang="en-US" sz="1400" dirty="0"/>
              <a:t>数据结构和算法不仅在计算机科学领域有用，在其他学科和领域也有广泛的应用。</a:t>
            </a:r>
          </a:p>
          <a:p>
            <a:pPr lvl="1">
              <a:buFont typeface="Arial" panose="020B0604020202020204" pitchFamily="34" charset="0"/>
              <a:buChar char="•"/>
            </a:pPr>
            <a:r>
              <a:rPr lang="zh-CN" altLang="en-US" sz="1400" dirty="0"/>
              <a:t>比如，在生物学、医学、经济学等领域，数据结构和算法被用来处理和分析大量的数据。</a:t>
            </a:r>
          </a:p>
          <a:p>
            <a:r>
              <a:rPr lang="zh-CN" altLang="en-US" sz="1400" dirty="0"/>
              <a:t>总的来说，学习数据结构和算法是成为一名优秀的软件工程师或计算机科学家的必经之路。它不仅是技术方面的要求，也是培养逻辑思维、问题解决能力和代码质量的重要途径。</a:t>
            </a:r>
            <a:endParaRPr lang="en-US" altLang="zh-CN" sz="1400" dirty="0"/>
          </a:p>
          <a:p>
            <a:pPr algn="r"/>
            <a:r>
              <a:rPr lang="de-DE" altLang="zh-CN" sz="1400" b="1" dirty="0"/>
              <a:t>-- </a:t>
            </a:r>
            <a:r>
              <a:rPr lang="de-DE" altLang="zh-CN" sz="1400" b="1" dirty="0" err="1"/>
              <a:t>ChatGPT</a:t>
            </a:r>
            <a:endParaRPr lang="de-DE" altLang="zh-CN" sz="1400" b="1" dirty="0"/>
          </a:p>
          <a:p>
            <a:pPr algn="r"/>
            <a:r>
              <a:rPr lang="de-DE" altLang="zh-CN" sz="1400" b="1" dirty="0"/>
              <a:t>2024.02.22</a:t>
            </a:r>
            <a:endParaRPr lang="zh-CN" altLang="en-US" sz="1400" b="1" dirty="0"/>
          </a:p>
        </p:txBody>
      </p:sp>
    </p:spTree>
    <p:extLst>
      <p:ext uri="{BB962C8B-B14F-4D97-AF65-F5344CB8AC3E}">
        <p14:creationId xmlns:p14="http://schemas.microsoft.com/office/powerpoint/2010/main" val="2071919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a:t>def listsum(numList):</a:t>
            </a:r>
          </a:p>
          <a:p>
            <a:r>
              <a:rPr lang="en-US"/>
              <a:t>	if len(numList) == 1:</a:t>
            </a:r>
          </a:p>
          <a:p>
            <a:r>
              <a:rPr lang="en-US"/>
              <a:t>		return numList [0]</a:t>
            </a:r>
          </a:p>
          <a:p>
            <a:r>
              <a:rPr lang="en-US"/>
              <a:t>	else:</a:t>
            </a:r>
          </a:p>
          <a:p>
            <a:r>
              <a:rPr lang="en-US"/>
              <a:t>		return numList[0] + listsum(numList[1:])</a:t>
            </a:r>
            <a:endParaRPr lang="en-US" dirty="0"/>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7" name="Textfeld 6">
            <a:extLst>
              <a:ext uri="{FF2B5EF4-FFF2-40B4-BE49-F238E27FC236}">
                <a16:creationId xmlns:a16="http://schemas.microsoft.com/office/drawing/2014/main" id="{D78CF057-A5B4-6B46-CF57-13F9CFA2F8F8}"/>
              </a:ext>
            </a:extLst>
          </p:cNvPr>
          <p:cNvSpPr txBox="1"/>
          <p:nvPr/>
        </p:nvSpPr>
        <p:spPr>
          <a:xfrm>
            <a:off x="231798" y="1810464"/>
            <a:ext cx="10942830" cy="5047536"/>
          </a:xfrm>
          <a:prstGeom prst="rect">
            <a:avLst/>
          </a:prstGeom>
          <a:noFill/>
        </p:spPr>
        <p:txBody>
          <a:bodyPr wrap="square">
            <a:spAutoFit/>
          </a:bodyPr>
          <a:lstStyle/>
          <a:p>
            <a:r>
              <a:rPr lang="zh-CN" altLang="en-US" sz="1400" dirty="0"/>
              <a:t>数据结构和算法与编程语言之间有着密切的关系，它们是编程的基础和核心要素之一。下面是它们之间关系的一些重要方面：</a:t>
            </a:r>
            <a:endParaRPr lang="en-US" altLang="zh-CN" sz="1400" dirty="0"/>
          </a:p>
          <a:p>
            <a:r>
              <a:rPr lang="en-US" altLang="zh-CN" sz="1400" dirty="0"/>
              <a:t>1. </a:t>
            </a:r>
            <a:r>
              <a:rPr lang="zh-CN" altLang="en-US" sz="1400" b="1" dirty="0"/>
              <a:t>数据结构和算法是编程的基础</a:t>
            </a:r>
            <a:r>
              <a:rPr lang="zh-CN" altLang="en-US" sz="1400" dirty="0"/>
              <a:t>   </a:t>
            </a:r>
            <a:endParaRPr lang="en-US" altLang="zh-CN" sz="1400" dirty="0"/>
          </a:p>
          <a:p>
            <a:r>
              <a:rPr lang="en-US" altLang="zh-CN" sz="1400" dirty="0"/>
              <a:t>	- </a:t>
            </a:r>
            <a:r>
              <a:rPr lang="zh-CN" altLang="en-US" sz="1400" dirty="0"/>
              <a:t>数据结构是组织和存储数据的方式，算法是解决问题的步骤和规则。   </a:t>
            </a:r>
            <a:endParaRPr lang="en-US" altLang="zh-CN" sz="1400" dirty="0"/>
          </a:p>
          <a:p>
            <a:r>
              <a:rPr lang="en-US" altLang="zh-CN" sz="1400" dirty="0"/>
              <a:t>	- </a:t>
            </a:r>
            <a:r>
              <a:rPr lang="zh-CN" altLang="en-US" sz="1400" dirty="0"/>
              <a:t>无论使用哪种编程语言，都</a:t>
            </a:r>
            <a:r>
              <a:rPr lang="en-US" altLang="zh-CN" sz="1400" dirty="0"/>
              <a:t>	</a:t>
            </a:r>
            <a:r>
              <a:rPr lang="zh-CN" altLang="en-US" sz="1400" dirty="0"/>
              <a:t>需要数据结构和算法的支持来进行程序设计和问题解决。</a:t>
            </a:r>
            <a:endParaRPr lang="en-US" altLang="zh-CN" sz="1400" dirty="0"/>
          </a:p>
          <a:p>
            <a:r>
              <a:rPr lang="en-US" altLang="zh-CN" sz="1400" dirty="0"/>
              <a:t>2. </a:t>
            </a:r>
            <a:r>
              <a:rPr lang="zh-CN" altLang="en-US" sz="1400" b="1" dirty="0"/>
              <a:t>不同编程语言提供不同的数据结构和算法实现</a:t>
            </a:r>
            <a:r>
              <a:rPr lang="zh-CN" altLang="en-US" sz="1400" dirty="0"/>
              <a:t>   </a:t>
            </a:r>
            <a:endParaRPr lang="de-DE" altLang="zh-CN" sz="1400" dirty="0"/>
          </a:p>
          <a:p>
            <a:r>
              <a:rPr lang="de-DE" altLang="zh-CN" sz="1400" dirty="0"/>
              <a:t>	</a:t>
            </a:r>
            <a:r>
              <a:rPr lang="en-US" altLang="zh-CN" sz="1400" dirty="0"/>
              <a:t>- </a:t>
            </a:r>
            <a:r>
              <a:rPr lang="zh-CN" altLang="en-US" sz="1400" dirty="0"/>
              <a:t>编程语言通常会提供内置的数据结构和算法，比如数组、链表、栈、队列等。   </a:t>
            </a:r>
            <a:endParaRPr lang="de-DE" altLang="zh-CN" sz="1400" dirty="0"/>
          </a:p>
          <a:p>
            <a:r>
              <a:rPr lang="en-US" altLang="zh-CN" sz="1400" dirty="0"/>
              <a:t>	- </a:t>
            </a:r>
            <a:r>
              <a:rPr lang="zh-CN" altLang="en-US" sz="1400" dirty="0"/>
              <a:t>不同编程语言可能在实现和性能上有所差异，但基本的数据结构和算法概念是通用的。</a:t>
            </a:r>
            <a:endParaRPr lang="en-US" altLang="zh-CN" sz="1400" dirty="0"/>
          </a:p>
          <a:p>
            <a:r>
              <a:rPr lang="en-US" altLang="zh-CN" sz="1400" dirty="0"/>
              <a:t>3. </a:t>
            </a:r>
            <a:r>
              <a:rPr lang="zh-CN" altLang="en-US" sz="1400" b="1" dirty="0"/>
              <a:t>选择合适的数据结构和算法取决于编程任务</a:t>
            </a:r>
            <a:r>
              <a:rPr lang="zh-CN" altLang="en-US" sz="1400" dirty="0"/>
              <a:t>   </a:t>
            </a:r>
            <a:endParaRPr lang="en-US" altLang="zh-CN" sz="1400" dirty="0"/>
          </a:p>
          <a:p>
            <a:r>
              <a:rPr lang="en-US" altLang="zh-CN" sz="1400" dirty="0"/>
              <a:t>	- </a:t>
            </a:r>
            <a:r>
              <a:rPr lang="zh-CN" altLang="en-US" sz="1400" dirty="0"/>
              <a:t>在编程过程中，根据具体的问题和需求，选择合适的数据结构和算法是至关重要的。   </a:t>
            </a:r>
            <a:endParaRPr lang="en-US" altLang="zh-CN" sz="1400" dirty="0"/>
          </a:p>
          <a:p>
            <a:r>
              <a:rPr lang="en-US" altLang="zh-CN" sz="1400" dirty="0"/>
              <a:t>	- </a:t>
            </a:r>
            <a:r>
              <a:rPr lang="zh-CN" altLang="en-US" sz="1400" dirty="0"/>
              <a:t>编程语言提供了各种数据结构和算法的实现，开发人员需要根据任务的性质和规模来选择最合适的工具。</a:t>
            </a:r>
            <a:endParaRPr lang="en-US" altLang="zh-CN" sz="1400" dirty="0"/>
          </a:p>
          <a:p>
            <a:r>
              <a:rPr lang="en-US" altLang="zh-CN" sz="1400" dirty="0"/>
              <a:t>4. </a:t>
            </a:r>
            <a:r>
              <a:rPr lang="zh-CN" altLang="en-US" sz="1400" b="1" dirty="0"/>
              <a:t>熟练掌握数据结构和算法可以提高编程效率和质量</a:t>
            </a:r>
            <a:r>
              <a:rPr lang="zh-CN" altLang="en-US" sz="1400" dirty="0"/>
              <a:t>   </a:t>
            </a:r>
            <a:endParaRPr lang="en-US" altLang="zh-CN" sz="1400" dirty="0"/>
          </a:p>
          <a:p>
            <a:r>
              <a:rPr lang="en-US" altLang="zh-CN" sz="1400" dirty="0"/>
              <a:t>	- </a:t>
            </a:r>
            <a:r>
              <a:rPr lang="zh-CN" altLang="en-US" sz="1400" dirty="0"/>
              <a:t>了解常用的数据结构和算法，并知道如何正确地应用它们，可以使编程过程更高效。   </a:t>
            </a:r>
            <a:endParaRPr lang="en-US" altLang="zh-CN" sz="1400" dirty="0"/>
          </a:p>
          <a:p>
            <a:r>
              <a:rPr lang="en-US" altLang="zh-CN" sz="1400" dirty="0"/>
              <a:t>	- </a:t>
            </a:r>
            <a:r>
              <a:rPr lang="zh-CN" altLang="en-US" sz="1400" dirty="0"/>
              <a:t>使用正确的数据结构和算法可以提高程序的性能，降低时间和空间复杂度。</a:t>
            </a:r>
            <a:endParaRPr lang="en-US" altLang="zh-CN" sz="1400" dirty="0"/>
          </a:p>
          <a:p>
            <a:r>
              <a:rPr lang="en-US" altLang="zh-CN" sz="1400" dirty="0"/>
              <a:t>5. </a:t>
            </a:r>
            <a:r>
              <a:rPr lang="zh-CN" altLang="en-US" sz="1400" b="1" dirty="0"/>
              <a:t>数据结构和算法是跨语言的   </a:t>
            </a:r>
            <a:endParaRPr lang="en-US" altLang="zh-CN" sz="1400" b="1" dirty="0"/>
          </a:p>
          <a:p>
            <a:r>
              <a:rPr lang="en-US" altLang="zh-CN" sz="1400" b="1" dirty="0"/>
              <a:t>	</a:t>
            </a:r>
            <a:r>
              <a:rPr lang="en-US" altLang="zh-CN" sz="1400" dirty="0"/>
              <a:t>- </a:t>
            </a:r>
            <a:r>
              <a:rPr lang="zh-CN" altLang="en-US" sz="1400" dirty="0"/>
              <a:t>数据结构和算法的概念是独立于编程语言的，因此一旦掌握了这些概念，就可以在不同的编程语言中应用。   </a:t>
            </a:r>
            <a:endParaRPr lang="en-US" altLang="zh-CN" sz="1400" dirty="0"/>
          </a:p>
          <a:p>
            <a:r>
              <a:rPr lang="en-US" altLang="zh-CN" sz="1400" dirty="0"/>
              <a:t>	- </a:t>
            </a:r>
            <a:r>
              <a:rPr lang="zh-CN" altLang="en-US" sz="1400" dirty="0"/>
              <a:t>有些编程语言可能更适合特定类型的数据结构和算法的实现，但基本概念是相通的。</a:t>
            </a:r>
            <a:endParaRPr lang="en-US" altLang="zh-CN" sz="1400" dirty="0"/>
          </a:p>
          <a:p>
            <a:r>
              <a:rPr lang="en-US" altLang="zh-CN" sz="1400" dirty="0"/>
              <a:t>6. </a:t>
            </a:r>
            <a:r>
              <a:rPr lang="zh-CN" altLang="en-US" sz="1400" b="1" dirty="0"/>
              <a:t>编程语言的选择影响对数据结构和算法的应用   </a:t>
            </a:r>
            <a:endParaRPr lang="de-DE" altLang="zh-CN" sz="1400" b="1" dirty="0"/>
          </a:p>
          <a:p>
            <a:r>
              <a:rPr lang="de-DE" altLang="zh-CN" sz="1400" b="1" dirty="0"/>
              <a:t>	</a:t>
            </a:r>
            <a:r>
              <a:rPr lang="en-US" altLang="zh-CN" sz="1400" dirty="0"/>
              <a:t>- </a:t>
            </a:r>
            <a:r>
              <a:rPr lang="zh-CN" altLang="en-US" sz="1400" dirty="0"/>
              <a:t>某些编程语言可能更适合特定类型的数据结构和算法。   </a:t>
            </a:r>
            <a:endParaRPr lang="en-US" altLang="zh-CN" sz="1400" dirty="0"/>
          </a:p>
          <a:p>
            <a:r>
              <a:rPr lang="en-US" altLang="zh-CN" sz="1400" dirty="0"/>
              <a:t>	- </a:t>
            </a:r>
            <a:r>
              <a:rPr lang="zh-CN" altLang="en-US" sz="1400" dirty="0"/>
              <a:t>一些语言如</a:t>
            </a:r>
            <a:r>
              <a:rPr lang="en-US" altLang="zh-CN" sz="1400" dirty="0"/>
              <a:t>Python</a:t>
            </a:r>
            <a:r>
              <a:rPr lang="zh-CN" altLang="en-US" sz="1400" dirty="0"/>
              <a:t>提供了丰富的内置数据结构和算法库，而其他语言可能需要自行实现。</a:t>
            </a:r>
            <a:endParaRPr lang="en-US" altLang="zh-CN" sz="1400" dirty="0"/>
          </a:p>
          <a:p>
            <a:r>
              <a:rPr lang="zh-CN" altLang="en-US" sz="1400" dirty="0"/>
              <a:t>综上所述，数据结构和算法是编程的基础，而编程语言则是实现算法和操作数据结构的工具。了解数据结构和算法可以帮助程序员更好地选择和应用编程语言提</a:t>
            </a:r>
            <a:r>
              <a:rPr lang="en-US" altLang="zh-CN" sz="1400" dirty="0"/>
              <a:t>	</a:t>
            </a:r>
            <a:r>
              <a:rPr lang="zh-CN" altLang="en-US" sz="1400" dirty="0"/>
              <a:t>的工</a:t>
            </a:r>
            <a:r>
              <a:rPr lang="zh-CN" altLang="en-US" sz="1400"/>
              <a:t>具，从</a:t>
            </a:r>
            <a:r>
              <a:rPr lang="zh-CN" altLang="en-US" sz="1400" dirty="0"/>
              <a:t>而编写高效、优质的代码。</a:t>
            </a:r>
            <a:endParaRPr lang="en-US" altLang="zh-CN" sz="1400" dirty="0"/>
          </a:p>
          <a:p>
            <a:pPr algn="r"/>
            <a:r>
              <a:rPr lang="de-DE" altLang="zh-CN" sz="1400" b="1" dirty="0"/>
              <a:t>-- </a:t>
            </a:r>
            <a:r>
              <a:rPr lang="de-DE" altLang="zh-CN" sz="1400" b="1" dirty="0" err="1"/>
              <a:t>ChatGPT</a:t>
            </a:r>
            <a:endParaRPr lang="de-DE" altLang="zh-CN" sz="1400" b="1" dirty="0"/>
          </a:p>
          <a:p>
            <a:pPr algn="r"/>
            <a:r>
              <a:rPr lang="de-DE" altLang="zh-CN" sz="1400" b="1" dirty="0"/>
              <a:t>2024.02.22</a:t>
            </a:r>
            <a:endParaRPr lang="zh-CN" altLang="en-US" sz="1400" b="1" dirty="0"/>
          </a:p>
        </p:txBody>
      </p:sp>
    </p:spTree>
    <p:extLst>
      <p:ext uri="{BB962C8B-B14F-4D97-AF65-F5344CB8AC3E}">
        <p14:creationId xmlns:p14="http://schemas.microsoft.com/office/powerpoint/2010/main" val="746718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endParaRPr lang="de-DE" altLang="zh-CN" dirty="0"/>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Tree>
    <p:extLst>
      <p:ext uri="{BB962C8B-B14F-4D97-AF65-F5344CB8AC3E}">
        <p14:creationId xmlns:p14="http://schemas.microsoft.com/office/powerpoint/2010/main" val="3004010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散列函数一定要高效，以免它成为存储和搜索过程的负担，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pic>
        <p:nvPicPr>
          <p:cNvPr id="5" name="Grafik 4">
            <a:extLst>
              <a:ext uri="{FF2B5EF4-FFF2-40B4-BE49-F238E27FC236}">
                <a16:creationId xmlns:a16="http://schemas.microsoft.com/office/drawing/2014/main" id="{0AEA3176-C3B6-A0A6-1DBA-4D3A48570845}"/>
              </a:ext>
            </a:extLst>
          </p:cNvPr>
          <p:cNvPicPr>
            <a:picLocks noChangeAspect="1"/>
          </p:cNvPicPr>
          <p:nvPr/>
        </p:nvPicPr>
        <p:blipFill>
          <a:blip r:embed="rId2"/>
          <a:stretch>
            <a:fillRect/>
          </a:stretch>
        </p:blipFill>
        <p:spPr>
          <a:xfrm>
            <a:off x="72030" y="1812326"/>
            <a:ext cx="1899294" cy="2491944"/>
          </a:xfrm>
          <a:prstGeom prst="rect">
            <a:avLst/>
          </a:prstGeom>
        </p:spPr>
      </p:pic>
      <p:pic>
        <p:nvPicPr>
          <p:cNvPr id="8" name="Grafik 7">
            <a:extLst>
              <a:ext uri="{FF2B5EF4-FFF2-40B4-BE49-F238E27FC236}">
                <a16:creationId xmlns:a16="http://schemas.microsoft.com/office/drawing/2014/main" id="{02089F10-3605-5FA6-A10E-B4F39A1FDE27}"/>
              </a:ext>
            </a:extLst>
          </p:cNvPr>
          <p:cNvPicPr>
            <a:picLocks noChangeAspect="1"/>
          </p:cNvPicPr>
          <p:nvPr/>
        </p:nvPicPr>
        <p:blipFill>
          <a:blip r:embed="rId3"/>
          <a:stretch>
            <a:fillRect/>
          </a:stretch>
        </p:blipFill>
        <p:spPr>
          <a:xfrm>
            <a:off x="2099331" y="1812325"/>
            <a:ext cx="2025380" cy="2491944"/>
          </a:xfrm>
          <a:prstGeom prst="rect">
            <a:avLst/>
          </a:prstGeom>
        </p:spPr>
      </p:pic>
      <p:pic>
        <p:nvPicPr>
          <p:cNvPr id="10" name="Grafik 9">
            <a:extLst>
              <a:ext uri="{FF2B5EF4-FFF2-40B4-BE49-F238E27FC236}">
                <a16:creationId xmlns:a16="http://schemas.microsoft.com/office/drawing/2014/main" id="{0B047739-F51E-7C91-1E3E-A992BAFDA1E4}"/>
              </a:ext>
            </a:extLst>
          </p:cNvPr>
          <p:cNvPicPr>
            <a:picLocks noChangeAspect="1"/>
          </p:cNvPicPr>
          <p:nvPr/>
        </p:nvPicPr>
        <p:blipFill>
          <a:blip r:embed="rId4"/>
          <a:stretch>
            <a:fillRect/>
          </a:stretch>
        </p:blipFill>
        <p:spPr>
          <a:xfrm>
            <a:off x="6755283" y="1812325"/>
            <a:ext cx="1916880" cy="2491944"/>
          </a:xfrm>
          <a:prstGeom prst="rect">
            <a:avLst/>
          </a:prstGeom>
        </p:spPr>
      </p:pic>
      <p:pic>
        <p:nvPicPr>
          <p:cNvPr id="12" name="Grafik 11">
            <a:extLst>
              <a:ext uri="{FF2B5EF4-FFF2-40B4-BE49-F238E27FC236}">
                <a16:creationId xmlns:a16="http://schemas.microsoft.com/office/drawing/2014/main" id="{E919B8EE-CAC0-C4AF-17F7-0A41EA52778E}"/>
              </a:ext>
            </a:extLst>
          </p:cNvPr>
          <p:cNvPicPr>
            <a:picLocks noChangeAspect="1"/>
          </p:cNvPicPr>
          <p:nvPr/>
        </p:nvPicPr>
        <p:blipFill>
          <a:blip r:embed="rId5"/>
          <a:stretch>
            <a:fillRect/>
          </a:stretch>
        </p:blipFill>
        <p:spPr>
          <a:xfrm>
            <a:off x="9062929" y="1812326"/>
            <a:ext cx="1977454" cy="2491943"/>
          </a:xfrm>
          <a:prstGeom prst="rect">
            <a:avLst/>
          </a:prstGeom>
        </p:spPr>
      </p:pic>
      <p:pic>
        <p:nvPicPr>
          <p:cNvPr id="14" name="Grafik 13">
            <a:extLst>
              <a:ext uri="{FF2B5EF4-FFF2-40B4-BE49-F238E27FC236}">
                <a16:creationId xmlns:a16="http://schemas.microsoft.com/office/drawing/2014/main" id="{020F3578-CD31-C588-F733-E80A11923EB2}"/>
              </a:ext>
            </a:extLst>
          </p:cNvPr>
          <p:cNvPicPr>
            <a:picLocks noChangeAspect="1"/>
          </p:cNvPicPr>
          <p:nvPr/>
        </p:nvPicPr>
        <p:blipFill>
          <a:blip r:embed="rId6"/>
          <a:stretch>
            <a:fillRect/>
          </a:stretch>
        </p:blipFill>
        <p:spPr>
          <a:xfrm>
            <a:off x="4399291" y="1812325"/>
            <a:ext cx="1844905" cy="2433289"/>
          </a:xfrm>
          <a:prstGeom prst="rect">
            <a:avLst/>
          </a:prstGeom>
        </p:spPr>
      </p:pic>
      <p:sp>
        <p:nvSpPr>
          <p:cNvPr id="15" name="Textfeld 14">
            <a:extLst>
              <a:ext uri="{FF2B5EF4-FFF2-40B4-BE49-F238E27FC236}">
                <a16:creationId xmlns:a16="http://schemas.microsoft.com/office/drawing/2014/main" id="{EF992B5B-89F2-B4D4-3CC1-0186581482D6}"/>
              </a:ext>
            </a:extLst>
          </p:cNvPr>
          <p:cNvSpPr txBox="1"/>
          <p:nvPr/>
        </p:nvSpPr>
        <p:spPr>
          <a:xfrm>
            <a:off x="2021072" y="4565471"/>
            <a:ext cx="5943599" cy="2031325"/>
          </a:xfrm>
          <a:prstGeom prst="rect">
            <a:avLst/>
          </a:prstGeom>
          <a:noFill/>
        </p:spPr>
        <p:txBody>
          <a:bodyPr wrap="square" rtlCol="0">
            <a:spAutoFit/>
          </a:bodyPr>
          <a:lstStyle/>
          <a:p>
            <a:r>
              <a:rPr lang="zh-CN" altLang="en-US" b="1" dirty="0"/>
              <a:t>主要内容</a:t>
            </a:r>
            <a:endParaRPr lang="de-DE" altLang="zh-CN" b="1" dirty="0"/>
          </a:p>
          <a:p>
            <a:pPr marL="285750" indent="-285750">
              <a:buFont typeface="Arial" panose="020B0604020202020204" pitchFamily="34" charset="0"/>
              <a:buChar char="•"/>
            </a:pPr>
            <a:r>
              <a:rPr lang="zh-CN" altLang="en-US" dirty="0"/>
              <a:t>栈，队列</a:t>
            </a:r>
            <a:r>
              <a:rPr lang="en-US" altLang="zh-CN" dirty="0"/>
              <a:t>, </a:t>
            </a:r>
            <a:r>
              <a:rPr lang="zh-CN" altLang="en-US" dirty="0"/>
              <a:t>双端队列，列表</a:t>
            </a:r>
            <a:endParaRPr lang="en-US" altLang="zh-CN" dirty="0"/>
          </a:p>
          <a:p>
            <a:pPr marL="285750" indent="-285750">
              <a:buFont typeface="Arial" panose="020B0604020202020204" pitchFamily="34" charset="0"/>
              <a:buChar char="•"/>
            </a:pPr>
            <a:r>
              <a:rPr lang="zh-CN" altLang="en-US" dirty="0"/>
              <a:t>递归</a:t>
            </a:r>
            <a:endParaRPr lang="en-US" altLang="zh-CN" dirty="0"/>
          </a:p>
          <a:p>
            <a:pPr marL="285750" indent="-285750">
              <a:buFont typeface="Arial" panose="020B0604020202020204" pitchFamily="34" charset="0"/>
              <a:buChar char="•"/>
            </a:pPr>
            <a:r>
              <a:rPr lang="zh-CN" altLang="en-US" dirty="0"/>
              <a:t>搜索</a:t>
            </a:r>
            <a:endParaRPr lang="en-US" altLang="zh-CN" dirty="0"/>
          </a:p>
          <a:p>
            <a:pPr marL="285750" indent="-285750">
              <a:buFont typeface="Arial" panose="020B0604020202020204" pitchFamily="34" charset="0"/>
              <a:buChar char="•"/>
            </a:pPr>
            <a:r>
              <a:rPr lang="zh-CN" altLang="en-US" dirty="0"/>
              <a:t>排序</a:t>
            </a:r>
            <a:endParaRPr lang="en-US" altLang="zh-CN" dirty="0"/>
          </a:p>
          <a:p>
            <a:pPr marL="285750" indent="-285750">
              <a:buFont typeface="Arial" panose="020B0604020202020204" pitchFamily="34" charset="0"/>
              <a:buChar char="•"/>
            </a:pPr>
            <a:r>
              <a:rPr lang="zh-CN" altLang="en-US" dirty="0"/>
              <a:t>树</a:t>
            </a:r>
            <a:endParaRPr lang="en-US" altLang="zh-CN" dirty="0"/>
          </a:p>
          <a:p>
            <a:pPr marL="285750" indent="-285750">
              <a:buFont typeface="Arial" panose="020B0604020202020204" pitchFamily="34" charset="0"/>
              <a:buChar char="•"/>
            </a:pPr>
            <a:r>
              <a:rPr lang="zh-CN" altLang="en-US" dirty="0"/>
              <a:t>图</a:t>
            </a:r>
            <a:endParaRPr lang="en-US" dirty="0"/>
          </a:p>
        </p:txBody>
      </p:sp>
    </p:spTree>
    <p:extLst>
      <p:ext uri="{BB962C8B-B14F-4D97-AF65-F5344CB8AC3E}">
        <p14:creationId xmlns:p14="http://schemas.microsoft.com/office/powerpoint/2010/main" val="26164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12461" y="6492240"/>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a:solidFill>
                  <a:srgbClr val="000000"/>
                </a:solidFill>
                <a:latin typeface="Arial"/>
              </a:rPr>
              <a:t>ADT </a:t>
            </a:r>
            <a:r>
              <a:rPr lang="zh-CN" sz="1200" b="0" strike="noStrike" spc="-1">
                <a:solidFill>
                  <a:srgbClr val="000000"/>
                </a:solidFill>
                <a:latin typeface="Arial"/>
              </a:rPr>
              <a:t>树</a:t>
            </a:r>
            <a:r>
              <a:rPr lang="de-DE" sz="1200" b="0" strike="noStrike" spc="-1">
                <a:solidFill>
                  <a:srgbClr val="000000"/>
                </a:solidFill>
                <a:latin typeface="Arial"/>
              </a:rPr>
              <a:t>(tree)</a:t>
            </a:r>
          </a:p>
          <a:p>
            <a:r>
              <a:rPr lang="de-DE" sz="1200" b="0" strike="noStrike" spc="-1">
                <a:solidFill>
                  <a:srgbClr val="000000"/>
                </a:solidFill>
                <a:latin typeface="Arial"/>
              </a:rPr>
              <a:t>Data</a:t>
            </a:r>
          </a:p>
          <a:p>
            <a:r>
              <a:rPr lang="de-DE" sz="1200" b="0" strike="noStrike" spc="-1">
                <a:solidFill>
                  <a:srgbClr val="000000"/>
                </a:solidFill>
                <a:latin typeface="Arial"/>
              </a:rPr>
              <a:t>	</a:t>
            </a:r>
            <a:r>
              <a:rPr lang="zh-CN" sz="1200" b="0" strike="noStrike" spc="-1">
                <a:solidFill>
                  <a:srgbClr val="000000"/>
                </a:solidFill>
                <a:latin typeface="Arial"/>
              </a:rPr>
              <a:t>树是由一个根结点和若干棵子树构成。树中结点具有相同数据类型及层次关系。</a:t>
            </a:r>
            <a:endParaRPr lang="de-DE" sz="1200" b="0" strike="noStrike" spc="-1">
              <a:solidFill>
                <a:srgbClr val="000000"/>
              </a:solidFill>
              <a:latin typeface="Arial"/>
            </a:endParaRPr>
          </a:p>
          <a:p>
            <a:r>
              <a:rPr lang="de-DE" sz="1200" b="0" strike="noStrike" spc="-1">
                <a:solidFill>
                  <a:srgbClr val="000000"/>
                </a:solidFill>
                <a:latin typeface="Arial"/>
              </a:rPr>
              <a:t>Operation</a:t>
            </a:r>
          </a:p>
          <a:p>
            <a:r>
              <a:rPr lang="de-DE" sz="1200" b="0" strike="noStrike" spc="-1">
                <a:solidFill>
                  <a:srgbClr val="000000"/>
                </a:solidFill>
                <a:latin typeface="Arial"/>
              </a:rPr>
              <a:t>	BinaryTree()		</a:t>
            </a:r>
            <a:r>
              <a:rPr lang="zh-CN" sz="1200" b="0" strike="noStrike" spc="-1">
                <a:solidFill>
                  <a:srgbClr val="000000"/>
                </a:solidFill>
                <a:latin typeface="Arial"/>
              </a:rPr>
              <a:t>创建一个二叉树实例。</a:t>
            </a:r>
            <a:endParaRPr lang="de-DE" sz="1200" b="0" strike="noStrike" spc="-1">
              <a:solidFill>
                <a:srgbClr val="000000"/>
              </a:solidFill>
              <a:latin typeface="Arial"/>
            </a:endParaRPr>
          </a:p>
          <a:p>
            <a:r>
              <a:rPr lang="de-DE" sz="1200" b="0" strike="noStrike" spc="-1">
                <a:solidFill>
                  <a:srgbClr val="000000"/>
                </a:solidFill>
                <a:latin typeface="Arial"/>
              </a:rPr>
              <a:t>	getLeftChild()	</a:t>
            </a:r>
            <a:r>
              <a:rPr lang="zh-CN" sz="1200" b="0" strike="noStrike" spc="-1">
                <a:solidFill>
                  <a:srgbClr val="000000"/>
                </a:solidFill>
                <a:latin typeface="Arial"/>
              </a:rPr>
              <a:t>返回当前节点的左子节点所对应的二叉树。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getRightChild()	</a:t>
            </a:r>
            <a:r>
              <a:rPr lang="zh-CN" sz="1200" b="0" strike="noStrike" spc="-1">
                <a:solidFill>
                  <a:srgbClr val="000000"/>
                </a:solidFill>
                <a:latin typeface="Arial"/>
              </a:rPr>
              <a:t>返回当前节点的右子节点所对应的二叉树。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setRootVal(val)	</a:t>
            </a:r>
            <a:r>
              <a:rPr lang="zh-CN" sz="1200" b="0" strike="noStrike" spc="-1">
                <a:solidFill>
                  <a:srgbClr val="000000"/>
                </a:solidFill>
                <a:latin typeface="Arial"/>
              </a:rPr>
              <a:t>在当前节点中存储参数 </a:t>
            </a:r>
            <a:r>
              <a:rPr lang="de-DE" sz="1200" b="0" strike="noStrike" spc="-1">
                <a:solidFill>
                  <a:srgbClr val="000000"/>
                </a:solidFill>
                <a:latin typeface="Arial"/>
              </a:rPr>
              <a:t>val </a:t>
            </a:r>
            <a:r>
              <a:rPr lang="zh-CN" sz="1200" b="0" strike="noStrike" spc="-1">
                <a:solidFill>
                  <a:srgbClr val="000000"/>
                </a:solidFill>
                <a:latin typeface="Arial"/>
              </a:rPr>
              <a:t>中的对象。</a:t>
            </a:r>
            <a:endParaRPr lang="de-DE" sz="1200" b="0" strike="noStrike" spc="-1">
              <a:solidFill>
                <a:srgbClr val="000000"/>
              </a:solidFill>
              <a:latin typeface="Arial"/>
            </a:endParaRPr>
          </a:p>
          <a:p>
            <a:r>
              <a:rPr lang="de-DE" sz="1200" b="0" strike="noStrike" spc="-1">
                <a:solidFill>
                  <a:srgbClr val="000000"/>
                </a:solidFill>
                <a:latin typeface="Arial"/>
              </a:rPr>
              <a:t>	getRootVal()		</a:t>
            </a:r>
            <a:r>
              <a:rPr lang="zh-CN" sz="1200" b="0" strike="noStrike" spc="-1">
                <a:solidFill>
                  <a:srgbClr val="000000"/>
                </a:solidFill>
                <a:latin typeface="Arial"/>
              </a:rPr>
              <a:t>返回当前节点存储的对象。</a:t>
            </a:r>
            <a:endParaRPr lang="de-DE" sz="1200" b="0" strike="noStrike" spc="-1">
              <a:solidFill>
                <a:srgbClr val="000000"/>
              </a:solidFill>
              <a:latin typeface="Arial"/>
            </a:endParaRPr>
          </a:p>
          <a:p>
            <a:r>
              <a:rPr lang="de-DE" sz="1200" b="0" strike="noStrike" spc="-1">
                <a:solidFill>
                  <a:srgbClr val="000000"/>
                </a:solidFill>
                <a:latin typeface="Arial"/>
              </a:rPr>
              <a:t>	insertLeft(val)	</a:t>
            </a:r>
            <a:r>
              <a:rPr lang="zh-CN" sz="1200" b="0" strike="noStrike" spc="-1">
                <a:solidFill>
                  <a:srgbClr val="000000"/>
                </a:solidFill>
                <a:latin typeface="Arial"/>
              </a:rPr>
              <a:t>新建一棵二叉树，并将其作为当前节点的左子节点。</a:t>
            </a:r>
            <a:endParaRPr lang="de-DE" sz="1200" b="0" strike="noStrike" spc="-1">
              <a:solidFill>
                <a:srgbClr val="000000"/>
              </a:solidFill>
              <a:latin typeface="Arial"/>
            </a:endParaRPr>
          </a:p>
          <a:p>
            <a:r>
              <a:rPr lang="de-DE" sz="1200" b="0" strike="noStrike" spc="-1">
                <a:solidFill>
                  <a:srgbClr val="000000"/>
                </a:solidFill>
                <a:latin typeface="Arial"/>
              </a:rPr>
              <a:t>	insertRight(val)	</a:t>
            </a:r>
            <a:r>
              <a:rPr lang="zh-CN" sz="1200" b="0" strike="noStrike" spc="-1">
                <a:solidFill>
                  <a:srgbClr val="000000"/>
                </a:solidFill>
                <a:latin typeface="Arial"/>
              </a:rPr>
              <a:t>新建一棵二叉树，并将其作为当前节点的右子节点。</a:t>
            </a:r>
            <a:endParaRPr lang="de-DE" sz="1200" b="0" strike="noStrike" spc="-1">
              <a:solidFill>
                <a:srgbClr val="000000"/>
              </a:solidFill>
              <a:latin typeface="Arial"/>
            </a:endParaRPr>
          </a:p>
          <a:p>
            <a:r>
              <a:rPr lang="de-DE" sz="1200" b="0" strike="noStrike" spc="-1">
                <a:solidFill>
                  <a:srgbClr val="000000"/>
                </a:solidFill>
                <a:latin typeface="Arial"/>
              </a:rPr>
              <a:t>endADT</a:t>
            </a: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165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754326"/>
          </a:xfrm>
          <a:prstGeom prst="rect">
            <a:avLst/>
          </a:prstGeom>
          <a:noFill/>
        </p:spPr>
        <p:txBody>
          <a:bodyPr wrap="square" rtlCol="0">
            <a:spAutoFit/>
          </a:bodyPr>
          <a:lstStyle/>
          <a:p>
            <a:r>
              <a:rPr lang="zh-CN" altLang="en-US" dirty="0"/>
              <a:t>数据元素：是组成数据的、有一定意义的基本单位，在计算机中通常作为整体处理。也被称为记录。</a:t>
            </a:r>
            <a:endParaRPr lang="de-DE" altLang="zh-CN" dirty="0"/>
          </a:p>
          <a:p>
            <a:r>
              <a:rPr lang="zh-CN" altLang="en-US" dirty="0"/>
              <a:t>数据项：一个数据元素可以由若干个数据项组成。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spTree>
    <p:extLst>
      <p:ext uri="{BB962C8B-B14F-4D97-AF65-F5344CB8AC3E}">
        <p14:creationId xmlns:p14="http://schemas.microsoft.com/office/powerpoint/2010/main" val="1309089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6913680" y="2866932"/>
            <a:ext cx="6106332" cy="1754326"/>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1D79253-9FB6-CE2E-7F9A-D0FA82683D84}"/>
              </a:ext>
            </a:extLst>
          </p:cNvPr>
          <p:cNvSpPr txBox="1"/>
          <p:nvPr/>
        </p:nvSpPr>
        <p:spPr>
          <a:xfrm>
            <a:off x="688889" y="2018440"/>
            <a:ext cx="7392429" cy="646331"/>
          </a:xfrm>
          <a:prstGeom prst="rect">
            <a:avLst/>
          </a:prstGeom>
          <a:noFill/>
        </p:spPr>
        <p:txBody>
          <a:bodyPr wrap="square">
            <a:spAutoFit/>
          </a:bodyPr>
          <a:lstStyle/>
          <a:p>
            <a:r>
              <a:rPr lang="en-US" dirty="0" err="1"/>
              <a:t>一种特殊的二叉搜索树，它能自动维持平</a:t>
            </a:r>
            <a:endParaRPr lang="en-US" dirty="0"/>
          </a:p>
          <a:p>
            <a:r>
              <a:rPr lang="en-US" dirty="0" err="1"/>
              <a:t>衡。这种树叫作</a:t>
            </a:r>
            <a:r>
              <a:rPr lang="en-US" dirty="0"/>
              <a:t> AVL 树</a:t>
            </a:r>
          </a:p>
        </p:txBody>
      </p:sp>
    </p:spTree>
    <p:extLst>
      <p:ext uri="{BB962C8B-B14F-4D97-AF65-F5344CB8AC3E}">
        <p14:creationId xmlns:p14="http://schemas.microsoft.com/office/powerpoint/2010/main" val="1784698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3049030" y="1724959"/>
            <a:ext cx="6106296" cy="3416320"/>
          </a:xfrm>
          <a:prstGeom prst="rect">
            <a:avLst/>
          </a:prstGeom>
          <a:noFill/>
        </p:spPr>
        <p:txBody>
          <a:bodyPr wrap="square">
            <a:spAutoFit/>
          </a:bodyPr>
          <a:lstStyle/>
          <a:p>
            <a:r>
              <a:rPr lang="en-US" dirty="0" err="1"/>
              <a:t>图的抽象数据类型由下列方法定义</a:t>
            </a:r>
            <a:r>
              <a:rPr lang="en-US" dirty="0"/>
              <a:t>。</a:t>
            </a:r>
          </a:p>
          <a:p>
            <a:r>
              <a:rPr lang="en-US" dirty="0"/>
              <a:t> Graph()</a:t>
            </a:r>
            <a:r>
              <a:rPr lang="en-US" dirty="0" err="1"/>
              <a:t>新建一个空图</a:t>
            </a:r>
            <a:r>
              <a:rPr lang="en-US" dirty="0"/>
              <a:t>。</a:t>
            </a:r>
          </a:p>
          <a:p>
            <a:r>
              <a:rPr lang="en-US" dirty="0"/>
              <a:t> </a:t>
            </a:r>
            <a:r>
              <a:rPr lang="en-US" dirty="0" err="1"/>
              <a:t>addVertex</a:t>
            </a:r>
            <a:r>
              <a:rPr lang="en-US" dirty="0"/>
              <a:t>(vert)</a:t>
            </a:r>
            <a:r>
              <a:rPr lang="en-US" dirty="0" err="1"/>
              <a:t>向图中添加一个顶点实例</a:t>
            </a:r>
            <a:r>
              <a:rPr lang="en-US" dirty="0"/>
              <a:t>。</a:t>
            </a:r>
          </a:p>
          <a:p>
            <a:r>
              <a:rPr lang="en-US" dirty="0"/>
              <a:t> </a:t>
            </a:r>
            <a:r>
              <a:rPr lang="en-US" dirty="0" err="1"/>
              <a:t>addEdge</a:t>
            </a:r>
            <a:r>
              <a:rPr lang="en-US" dirty="0"/>
              <a:t>(</a:t>
            </a:r>
            <a:r>
              <a:rPr lang="en-US" dirty="0" err="1"/>
              <a:t>fromVert</a:t>
            </a:r>
            <a:r>
              <a:rPr lang="en-US" dirty="0"/>
              <a:t>, </a:t>
            </a:r>
            <a:r>
              <a:rPr lang="en-US" dirty="0" err="1"/>
              <a:t>toVert</a:t>
            </a:r>
            <a:r>
              <a:rPr lang="en-US" dirty="0"/>
              <a:t>)</a:t>
            </a:r>
            <a:r>
              <a:rPr lang="en-US" dirty="0" err="1"/>
              <a:t>向图中添加一条有向边，用于连接顶点</a:t>
            </a:r>
            <a:r>
              <a:rPr lang="en-US" dirty="0"/>
              <a:t> </a:t>
            </a:r>
            <a:r>
              <a:rPr lang="en-US" dirty="0" err="1"/>
              <a:t>fromVert</a:t>
            </a:r>
            <a:r>
              <a:rPr lang="en-US" dirty="0"/>
              <a:t> 和 </a:t>
            </a:r>
            <a:r>
              <a:rPr lang="en-US" dirty="0" err="1"/>
              <a:t>toVert</a:t>
            </a:r>
            <a:r>
              <a:rPr lang="en-US" dirty="0"/>
              <a:t>。</a:t>
            </a:r>
          </a:p>
          <a:p>
            <a:r>
              <a:rPr lang="en-US" dirty="0"/>
              <a:t> </a:t>
            </a:r>
            <a:r>
              <a:rPr lang="en-US" dirty="0" err="1"/>
              <a:t>addEdge</a:t>
            </a:r>
            <a:r>
              <a:rPr lang="en-US" dirty="0"/>
              <a:t>(</a:t>
            </a:r>
            <a:r>
              <a:rPr lang="en-US" dirty="0" err="1"/>
              <a:t>fromVert</a:t>
            </a:r>
            <a:r>
              <a:rPr lang="en-US" dirty="0"/>
              <a:t>, </a:t>
            </a:r>
            <a:r>
              <a:rPr lang="en-US" dirty="0" err="1"/>
              <a:t>toVert</a:t>
            </a:r>
            <a:r>
              <a:rPr lang="en-US" dirty="0"/>
              <a:t>, weight)</a:t>
            </a:r>
            <a:r>
              <a:rPr lang="en-US" dirty="0" err="1"/>
              <a:t>向图中添加一条带权重</a:t>
            </a:r>
            <a:r>
              <a:rPr lang="en-US" dirty="0"/>
              <a:t> weight </a:t>
            </a:r>
            <a:r>
              <a:rPr lang="en-US" dirty="0" err="1"/>
              <a:t>的有向边，用</a:t>
            </a:r>
            <a:endParaRPr lang="en-US" dirty="0"/>
          </a:p>
          <a:p>
            <a:r>
              <a:rPr lang="en-US" dirty="0" err="1"/>
              <a:t>于连接顶点</a:t>
            </a:r>
            <a:r>
              <a:rPr lang="en-US" dirty="0"/>
              <a:t> </a:t>
            </a:r>
            <a:r>
              <a:rPr lang="en-US" dirty="0" err="1"/>
              <a:t>fromVert</a:t>
            </a:r>
            <a:r>
              <a:rPr lang="en-US" dirty="0"/>
              <a:t> 和 </a:t>
            </a:r>
            <a:r>
              <a:rPr lang="en-US" dirty="0" err="1"/>
              <a:t>toVert</a:t>
            </a:r>
            <a:r>
              <a:rPr lang="en-US" dirty="0"/>
              <a:t>。</a:t>
            </a:r>
          </a:p>
          <a:p>
            <a:r>
              <a:rPr lang="en-US" dirty="0"/>
              <a:t> </a:t>
            </a:r>
            <a:r>
              <a:rPr lang="en-US" dirty="0" err="1"/>
              <a:t>getVertex</a:t>
            </a:r>
            <a:r>
              <a:rPr lang="en-US" dirty="0"/>
              <a:t>(</a:t>
            </a:r>
            <a:r>
              <a:rPr lang="en-US" dirty="0" err="1"/>
              <a:t>vertKey</a:t>
            </a:r>
            <a:r>
              <a:rPr lang="en-US" dirty="0"/>
              <a:t>)</a:t>
            </a:r>
            <a:r>
              <a:rPr lang="en-US" dirty="0" err="1"/>
              <a:t>在图中找到名为</a:t>
            </a:r>
            <a:r>
              <a:rPr lang="en-US" dirty="0"/>
              <a:t> </a:t>
            </a:r>
            <a:r>
              <a:rPr lang="en-US" dirty="0" err="1"/>
              <a:t>vertKey</a:t>
            </a:r>
            <a:r>
              <a:rPr lang="en-US" dirty="0"/>
              <a:t> </a:t>
            </a:r>
            <a:r>
              <a:rPr lang="en-US" dirty="0" err="1"/>
              <a:t>的顶点</a:t>
            </a:r>
            <a:r>
              <a:rPr lang="en-US" dirty="0"/>
              <a:t>。</a:t>
            </a:r>
          </a:p>
          <a:p>
            <a:r>
              <a:rPr lang="en-US" dirty="0"/>
              <a:t> </a:t>
            </a:r>
            <a:r>
              <a:rPr lang="en-US" dirty="0" err="1"/>
              <a:t>getVertices</a:t>
            </a:r>
            <a:r>
              <a:rPr lang="en-US" dirty="0"/>
              <a:t>()</a:t>
            </a:r>
            <a:r>
              <a:rPr lang="en-US" dirty="0" err="1"/>
              <a:t>以列表形式返回图中所有顶点</a:t>
            </a:r>
            <a:r>
              <a:rPr lang="en-US" dirty="0"/>
              <a:t>。</a:t>
            </a:r>
          </a:p>
          <a:p>
            <a:r>
              <a:rPr lang="en-US" dirty="0"/>
              <a:t> in </a:t>
            </a:r>
            <a:r>
              <a:rPr lang="en-US" dirty="0" err="1"/>
              <a:t>通过</a:t>
            </a:r>
            <a:r>
              <a:rPr lang="en-US" dirty="0"/>
              <a:t> vertex in graph </a:t>
            </a:r>
            <a:r>
              <a:rPr lang="en-US" dirty="0" err="1"/>
              <a:t>这样的语句，在顶点存在时返回</a:t>
            </a:r>
            <a:r>
              <a:rPr lang="en-US" dirty="0"/>
              <a:t> </a:t>
            </a:r>
            <a:r>
              <a:rPr lang="en-US" dirty="0" err="1"/>
              <a:t>True，否则返回</a:t>
            </a:r>
            <a:r>
              <a:rPr lang="en-US" dirty="0"/>
              <a:t> False。</a:t>
            </a:r>
          </a:p>
        </p:txBody>
      </p:sp>
    </p:spTree>
    <p:extLst>
      <p:ext uri="{BB962C8B-B14F-4D97-AF65-F5344CB8AC3E}">
        <p14:creationId xmlns:p14="http://schemas.microsoft.com/office/powerpoint/2010/main" val="173649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10440430" cy="2893100"/>
          </a:xfrm>
          <a:prstGeom prst="rect">
            <a:avLst/>
          </a:prstGeom>
          <a:noFill/>
        </p:spPr>
        <p:txBody>
          <a:bodyPr wrap="square">
            <a:spAutoFit/>
          </a:bodyPr>
          <a:lstStyle/>
          <a:p>
            <a:r>
              <a:rPr lang="zh-CN" altLang="en-US" sz="1400" dirty="0"/>
              <a:t>计算机图论是一门研究图和网络的理论和算法的学科。图论在计算机科学中有许多实际应用，以下是其中一些常见的应用领域：</a:t>
            </a:r>
            <a:r>
              <a:rPr lang="en-US" altLang="zh-CN" sz="1400" dirty="0"/>
              <a:t>### 1. </a:t>
            </a:r>
            <a:r>
              <a:rPr lang="zh-CN" altLang="en-US" sz="1400" dirty="0"/>
              <a:t>社交网络分析   </a:t>
            </a:r>
            <a:r>
              <a:rPr lang="en-US" altLang="zh-CN" sz="1400" dirty="0"/>
              <a:t>- </a:t>
            </a:r>
            <a:r>
              <a:rPr lang="zh-CN" altLang="en-US" sz="1400" dirty="0"/>
              <a:t>社交网络中的用户和他们之间的关系可以用图来表示，如友谊、关注、互动等。   </a:t>
            </a:r>
            <a:r>
              <a:rPr lang="en-US" altLang="zh-CN" sz="1400" dirty="0"/>
              <a:t>- </a:t>
            </a:r>
            <a:r>
              <a:rPr lang="zh-CN" altLang="en-US" sz="1400" dirty="0"/>
              <a:t>图论算法可以用于分析社交网络的结构、发现社区、预测用户行为等。</a:t>
            </a:r>
            <a:r>
              <a:rPr lang="en-US" altLang="zh-CN" sz="1400" dirty="0"/>
              <a:t>### 2. </a:t>
            </a:r>
            <a:r>
              <a:rPr lang="zh-CN" altLang="en-US" sz="1400" dirty="0"/>
              <a:t>路径规划和导航   </a:t>
            </a:r>
            <a:r>
              <a:rPr lang="en-US" altLang="zh-CN" sz="1400" dirty="0"/>
              <a:t>- </a:t>
            </a:r>
            <a:r>
              <a:rPr lang="zh-CN" altLang="en-US" sz="1400" dirty="0"/>
              <a:t>地图可以用图来表示，节点表示地点，边表示路径。   </a:t>
            </a:r>
            <a:r>
              <a:rPr lang="en-US" altLang="zh-CN" sz="1400" dirty="0"/>
              <a:t>- </a:t>
            </a:r>
            <a:r>
              <a:rPr lang="zh-CN" altLang="en-US" sz="1400" dirty="0"/>
              <a:t>图论算法如最短路径算法（如</a:t>
            </a:r>
            <a:r>
              <a:rPr lang="en-US" altLang="zh-CN" sz="1400" dirty="0"/>
              <a:t>Dijkstra</a:t>
            </a:r>
            <a:r>
              <a:rPr lang="zh-CN" altLang="en-US" sz="1400" dirty="0"/>
              <a:t>算法、</a:t>
            </a:r>
            <a:r>
              <a:rPr lang="en-US" altLang="zh-CN" sz="1400" dirty="0"/>
              <a:t>A*</a:t>
            </a:r>
            <a:r>
              <a:rPr lang="zh-CN" altLang="en-US" sz="1400" dirty="0"/>
              <a:t>算法）、最小生成树算法（如</a:t>
            </a:r>
            <a:r>
              <a:rPr lang="en-US" altLang="zh-CN" sz="1400" dirty="0"/>
              <a:t>Prim</a:t>
            </a:r>
            <a:r>
              <a:rPr lang="zh-CN" altLang="en-US" sz="1400" dirty="0"/>
              <a:t>算法、</a:t>
            </a:r>
            <a:r>
              <a:rPr lang="en-US" altLang="zh-CN" sz="1400" dirty="0"/>
              <a:t>Kruskal</a:t>
            </a:r>
            <a:r>
              <a:rPr lang="zh-CN" altLang="en-US" sz="1400" dirty="0"/>
              <a:t>算法）等被广泛应用于导航软件和地理信息系统中。</a:t>
            </a:r>
            <a:r>
              <a:rPr lang="en-US" altLang="zh-CN" sz="1400" dirty="0"/>
              <a:t>### 3. </a:t>
            </a:r>
            <a:r>
              <a:rPr lang="zh-CN" altLang="en-US" sz="1400" dirty="0"/>
              <a:t>网络流量优化   </a:t>
            </a:r>
            <a:r>
              <a:rPr lang="en-US" altLang="zh-CN" sz="1400" dirty="0"/>
              <a:t>- </a:t>
            </a:r>
            <a:r>
              <a:rPr lang="zh-CN" altLang="en-US" sz="1400" dirty="0"/>
              <a:t>图论可以用于分析和优化通信网络、电力网络、水流网络等。   </a:t>
            </a:r>
            <a:r>
              <a:rPr lang="en-US" altLang="zh-CN" sz="1400" dirty="0"/>
              <a:t>- </a:t>
            </a:r>
            <a:r>
              <a:rPr lang="zh-CN" altLang="en-US" sz="1400" dirty="0"/>
              <a:t>最大流问题和最小成本流问题是常见的网络流问题，有许多图论算法可以解决这些问题。</a:t>
            </a:r>
            <a:r>
              <a:rPr lang="en-US" altLang="zh-CN" sz="1400" dirty="0"/>
              <a:t>### 4. </a:t>
            </a:r>
            <a:r>
              <a:rPr lang="zh-CN" altLang="en-US" sz="1400" dirty="0"/>
              <a:t>数据库和搜索引擎   </a:t>
            </a:r>
            <a:r>
              <a:rPr lang="en-US" altLang="zh-CN" sz="1400" dirty="0"/>
              <a:t>- </a:t>
            </a:r>
            <a:r>
              <a:rPr lang="zh-CN" altLang="en-US" sz="1400" dirty="0"/>
              <a:t>数据库中的数据关系可以用图来表示，图数据库就是基于图的数据库管理系统。   </a:t>
            </a:r>
            <a:r>
              <a:rPr lang="en-US" altLang="zh-CN" sz="1400" dirty="0"/>
              <a:t>- </a:t>
            </a:r>
            <a:r>
              <a:rPr lang="zh-CN" altLang="en-US" sz="1400" dirty="0"/>
              <a:t>图搜索算法可以用于搜索引擎中的网页排名和相关性评分。</a:t>
            </a:r>
            <a:r>
              <a:rPr lang="en-US" altLang="zh-CN" sz="1400" dirty="0"/>
              <a:t>### 5. </a:t>
            </a:r>
            <a:r>
              <a:rPr lang="zh-CN" altLang="en-US" sz="1400" dirty="0"/>
              <a:t>编译器优化   </a:t>
            </a:r>
            <a:r>
              <a:rPr lang="en-US" altLang="zh-CN" sz="1400" dirty="0"/>
              <a:t>- </a:t>
            </a:r>
            <a:r>
              <a:rPr lang="zh-CN" altLang="en-US" sz="1400" dirty="0"/>
              <a:t>编译器可以将程序表示为控制流图（</a:t>
            </a:r>
            <a:r>
              <a:rPr lang="en-US" altLang="zh-CN" sz="1400" dirty="0"/>
              <a:t>Control Flow Graph</a:t>
            </a:r>
            <a:r>
              <a:rPr lang="zh-CN" altLang="en-US" sz="1400" dirty="0"/>
              <a:t>）和数据流图（</a:t>
            </a:r>
            <a:r>
              <a:rPr lang="en-US" altLang="zh-CN" sz="1400" dirty="0"/>
              <a:t>Data Flow Graph</a:t>
            </a:r>
            <a:r>
              <a:rPr lang="zh-CN" altLang="en-US" sz="1400" dirty="0"/>
              <a:t>）等。   </a:t>
            </a:r>
            <a:r>
              <a:rPr lang="en-US" altLang="zh-CN" sz="1400" dirty="0"/>
              <a:t>- </a:t>
            </a:r>
            <a:r>
              <a:rPr lang="zh-CN" altLang="en-US" sz="1400" dirty="0"/>
              <a:t>图论算法可以用于优化代码、查找死代码、进行程序分析等。</a:t>
            </a:r>
            <a:r>
              <a:rPr lang="en-US" altLang="zh-CN" sz="1400" dirty="0"/>
              <a:t>### 6. </a:t>
            </a:r>
            <a:r>
              <a:rPr lang="zh-CN" altLang="en-US" sz="1400" dirty="0"/>
              <a:t>生物信息学   </a:t>
            </a:r>
            <a:r>
              <a:rPr lang="en-US" altLang="zh-CN" sz="1400" dirty="0"/>
              <a:t>- </a:t>
            </a:r>
            <a:r>
              <a:rPr lang="zh-CN" altLang="en-US" sz="1400" dirty="0"/>
              <a:t>分子结构、基因关系等生物学数据可以用图来表示。   </a:t>
            </a:r>
            <a:r>
              <a:rPr lang="en-US" altLang="zh-CN" sz="1400" dirty="0"/>
              <a:t>- </a:t>
            </a:r>
            <a:r>
              <a:rPr lang="zh-CN" altLang="en-US" sz="1400" dirty="0"/>
              <a:t>图论在生物信息学中用于分析蛋白质相互作用网络、基因调控网络等。</a:t>
            </a:r>
            <a:r>
              <a:rPr lang="en-US" altLang="zh-CN" sz="1400" dirty="0"/>
              <a:t>### 7. </a:t>
            </a:r>
            <a:r>
              <a:rPr lang="zh-CN" altLang="en-US" sz="1400" dirty="0"/>
              <a:t>计算机网络   </a:t>
            </a:r>
            <a:r>
              <a:rPr lang="en-US" altLang="zh-CN" sz="1400" dirty="0"/>
              <a:t>- </a:t>
            </a:r>
            <a:r>
              <a:rPr lang="zh-CN" altLang="en-US" sz="1400" dirty="0"/>
              <a:t>计算机网络拓扑结构可以用图来表示，如路由器之间的连接关系。   </a:t>
            </a:r>
            <a:r>
              <a:rPr lang="en-US" altLang="zh-CN" sz="1400" dirty="0"/>
              <a:t>- </a:t>
            </a:r>
            <a:r>
              <a:rPr lang="zh-CN" altLang="en-US" sz="1400" dirty="0"/>
              <a:t>图论算法可以用于网络路由、拓扑排序、连通性分析等。</a:t>
            </a:r>
            <a:r>
              <a:rPr lang="en-US" altLang="zh-CN" sz="1400" dirty="0"/>
              <a:t>### 8. </a:t>
            </a:r>
            <a:r>
              <a:rPr lang="zh-CN" altLang="en-US" sz="1400" dirty="0"/>
              <a:t>人工智能和机器学习   </a:t>
            </a:r>
            <a:r>
              <a:rPr lang="en-US" altLang="zh-CN" sz="1400" dirty="0"/>
              <a:t>- </a:t>
            </a:r>
            <a:r>
              <a:rPr lang="zh-CN" altLang="en-US" sz="1400" dirty="0"/>
              <a:t>图神经网络（</a:t>
            </a:r>
            <a:r>
              <a:rPr lang="en-US" altLang="zh-CN" sz="1400" dirty="0"/>
              <a:t>Graph Neural Networks</a:t>
            </a:r>
            <a:r>
              <a:rPr lang="zh-CN" altLang="en-US" sz="1400" dirty="0"/>
              <a:t>）等模型在处理图数据上具有优势，用于节点分类、链接预测等任务。   </a:t>
            </a:r>
            <a:r>
              <a:rPr lang="en-US" altLang="zh-CN" sz="1400" dirty="0"/>
              <a:t>- </a:t>
            </a:r>
            <a:r>
              <a:rPr lang="zh-CN" altLang="en-US" sz="1400" dirty="0"/>
              <a:t>图论算法也被应用于图像分割、推荐系统、聚类分析等。这些只是计算机图论在实际应用中的一些例子，该领域的应用范围非常广泛，在许多不同的领域都有重要的应用和意义。</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1477328"/>
          </a:xfrm>
          <a:prstGeom prst="rect">
            <a:avLst/>
          </a:prstGeom>
          <a:noFill/>
        </p:spPr>
        <p:txBody>
          <a:bodyPr wrap="square">
            <a:spAutoFit/>
          </a:bodyPr>
          <a:lstStyle/>
          <a:p>
            <a:r>
              <a:rPr lang="zh-CN" altLang="en-US" dirty="0"/>
              <a:t>实现</a:t>
            </a:r>
            <a:endParaRPr lang="en-US" altLang="zh-CN" dirty="0"/>
          </a:p>
          <a:p>
            <a:endParaRPr lang="en-US" dirty="0"/>
          </a:p>
          <a:p>
            <a:r>
              <a:rPr lang="zh-CN" altLang="en-US" dirty="0"/>
              <a:t>邻接矩阵</a:t>
            </a:r>
            <a:endParaRPr lang="en-US" altLang="zh-CN" dirty="0"/>
          </a:p>
          <a:p>
            <a:r>
              <a:rPr lang="zh-CN" altLang="en-US" dirty="0"/>
              <a:t>邻接表</a:t>
            </a:r>
            <a:endParaRPr lang="en-US" altLang="zh-CN" dirty="0"/>
          </a:p>
          <a:p>
            <a:endParaRPr lang="en-US" dirty="0"/>
          </a:p>
        </p:txBody>
      </p:sp>
    </p:spTree>
    <p:extLst>
      <p:ext uri="{BB962C8B-B14F-4D97-AF65-F5344CB8AC3E}">
        <p14:creationId xmlns:p14="http://schemas.microsoft.com/office/powerpoint/2010/main" val="2111544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3755993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30359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2770491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81137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180968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数据类型：是指一组性质相同的值的集合及定义在此集合上的一些操作的总称。</a:t>
            </a:r>
            <a:endParaRPr lang="de-DE" altLang="zh-CN" dirty="0"/>
          </a:p>
          <a:p>
            <a:endParaRPr lang="de-DE" altLang="zh-CN" dirty="0"/>
          </a:p>
          <a:p>
            <a:r>
              <a:rPr lang="zh-CN" altLang="en-US" dirty="0"/>
              <a:t>抽象数据类型（</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endParaRPr lang="en-US" dirty="0"/>
          </a:p>
        </p:txBody>
      </p:sp>
      <p:pic>
        <p:nvPicPr>
          <p:cNvPr id="4" name="Grafik 3">
            <a:extLst>
              <a:ext uri="{FF2B5EF4-FFF2-40B4-BE49-F238E27FC236}">
                <a16:creationId xmlns:a16="http://schemas.microsoft.com/office/drawing/2014/main" id="{05ECD106-31BA-877B-3C35-A914C79F7707}"/>
              </a:ext>
            </a:extLst>
          </p:cNvPr>
          <p:cNvPicPr>
            <a:picLocks noChangeAspect="1"/>
          </p:cNvPicPr>
          <p:nvPr/>
        </p:nvPicPr>
        <p:blipFill>
          <a:blip r:embed="rId2"/>
          <a:stretch>
            <a:fillRect/>
          </a:stretch>
        </p:blipFill>
        <p:spPr>
          <a:xfrm>
            <a:off x="506027" y="4100012"/>
            <a:ext cx="5423352" cy="2049245"/>
          </a:xfrm>
          <a:prstGeom prst="rect">
            <a:avLst/>
          </a:prstGeom>
        </p:spPr>
      </p:pic>
    </p:spTree>
    <p:extLst>
      <p:ext uri="{BB962C8B-B14F-4D97-AF65-F5344CB8AC3E}">
        <p14:creationId xmlns:p14="http://schemas.microsoft.com/office/powerpoint/2010/main" val="322408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简洁性：</a:t>
            </a:r>
            <a:r>
              <a:rPr lang="en-US" altLang="zh-CN" dirty="0"/>
              <a:t>	</a:t>
            </a:r>
            <a:r>
              <a:rPr lang="zh-CN" altLang="en-US" dirty="0"/>
              <a:t>简洁明了，易于理解和实现</a:t>
            </a:r>
          </a:p>
          <a:p>
            <a:pPr>
              <a:buFont typeface="+mj-lt"/>
              <a:buAutoNum type="arabicPeriod"/>
            </a:pPr>
            <a:r>
              <a:rPr lang="zh-CN" altLang="en-US" dirty="0"/>
              <a:t>可维护性：良好的可读性，易于维护和修改</a:t>
            </a:r>
          </a:p>
        </p:txBody>
      </p:sp>
    </p:spTree>
    <p:extLst>
      <p:ext uri="{BB962C8B-B14F-4D97-AF65-F5344CB8AC3E}">
        <p14:creationId xmlns:p14="http://schemas.microsoft.com/office/powerpoint/2010/main" val="3087328854"/>
      </p:ext>
    </p:extLst>
  </p:cSld>
  <p:clrMapOvr>
    <a:masterClrMapping/>
  </p:clrMapOvr>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13105</Words>
  <Application>Microsoft Office PowerPoint</Application>
  <PresentationFormat>Breitbild</PresentationFormat>
  <Paragraphs>1040</Paragraphs>
  <Slides>60</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60</vt:i4>
      </vt:variant>
    </vt:vector>
  </HeadingPairs>
  <TitlesOfParts>
    <vt:vector size="66" baseType="lpstr">
      <vt:lpstr>-apple-system</vt:lpstr>
      <vt:lpstr>Arial</vt:lpstr>
      <vt:lpstr>Century Schoolbook</vt:lpstr>
      <vt:lpstr>Consolas</vt:lpstr>
      <vt:lpstr>Wingdings 2</vt:lpstr>
      <vt:lpstr>Aussicht</vt:lpstr>
      <vt:lpstr>Data Structure and Algorithm 数据结构与算法</vt:lpstr>
      <vt:lpstr>程序 = 算法 + 数据结构  (Donald Knuth )</vt:lpstr>
      <vt:lpstr>程序 = 算法 + 数据结构  (Donald Knuth )</vt:lpstr>
      <vt:lpstr>程序 = 算法 + 数据结构  (Donald Knuth )</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栈（stack） LIFO</vt:lpstr>
      <vt:lpstr>栈（stack） 使用python列表实现</vt:lpstr>
      <vt:lpstr>栈（stack） 使用python列表实现</vt:lpstr>
      <vt:lpstr>队列（Queue） FIFO</vt:lpstr>
      <vt:lpstr>队列 （Queue）的实现</vt:lpstr>
      <vt:lpstr>队列 （Queue）应用的例子</vt:lpstr>
      <vt:lpstr>双端队列 （Deque）</vt:lpstr>
      <vt:lpstr>双端队列 （Deque）的实现 + 应用</vt:lpstr>
      <vt:lpstr>递归 (Recursion)</vt:lpstr>
      <vt:lpstr>递归 (Recursion)</vt:lpstr>
      <vt:lpstr>递归 (Recursion)</vt:lpstr>
      <vt:lpstr>递归 (Recursion)  动态规划</vt:lpstr>
      <vt:lpstr>递归 (Recursion)  动态规划 (dynamic programming)</vt:lpstr>
      <vt:lpstr>搜索 (Searching) 顺序搜索 (Sequential Search) </vt:lpstr>
      <vt:lpstr>搜索 (Searching) 二分搜索 (Binary Search)</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快速排序(Quick Sort)</vt:lpstr>
      <vt:lpstr>树 (Trees) 二叉树(Binary Tree)</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平衡二叉搜索树(Balanced Binary Search Trees)</vt:lpstr>
      <vt:lpstr>图 (Graphs) </vt:lpstr>
      <vt:lpstr>图 (Graphs) </vt:lpstr>
      <vt:lpstr>图 (Graphs) </vt:lpstr>
      <vt:lpstr>图 (Graphs) 宽度优先搜索</vt:lpstr>
      <vt:lpstr>图 (Graphs) 深度优先搜索</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87</cp:revision>
  <cp:lastPrinted>2024-02-21T15:13:33Z</cp:lastPrinted>
  <dcterms:created xsi:type="dcterms:W3CDTF">2024-01-30T06:52:05Z</dcterms:created>
  <dcterms:modified xsi:type="dcterms:W3CDTF">2024-02-21T15:40:31Z</dcterms:modified>
</cp:coreProperties>
</file>